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54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9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46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7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2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14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3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86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81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3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D45761-AF1F-45AD-962F-59CEE44C9A48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A7863F-635C-4BD7-BD24-25F53312DEA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8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4686A7-7316-4B69-A0D9-D0D8F7993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585926"/>
            <a:ext cx="10993549" cy="22024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evaluatıon</a:t>
            </a:r>
            <a:r>
              <a:rPr lang="tr-TR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CHRONOTYPE AND SLEEP QUALITY IN INFERTILE POPULATION AND COMPARISON WITH FERTILE POPULATION: PROSPECTIVE COHORT STUDY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CE5B919-2299-4C32-A528-878E61382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06" y="4019949"/>
            <a:ext cx="10993546" cy="1457573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CEREN ÖZÇELİK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 : DOÇ.DR. PINAR ÖZCAN</a:t>
            </a:r>
          </a:p>
          <a:p>
            <a:pPr algn="ctr"/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Vakif</a:t>
            </a:r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tr-T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2021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90A47A2-769B-42F0-95C0-0A1189D47374}"/>
              </a:ext>
            </a:extLst>
          </p:cNvPr>
          <p:cNvSpPr txBox="1"/>
          <p:nvPr/>
        </p:nvSpPr>
        <p:spPr>
          <a:xfrm>
            <a:off x="346228" y="736847"/>
            <a:ext cx="545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Morningness-Eveningness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(MEQ):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C887C6B-3813-423F-9AA5-648A1E588BE0}"/>
              </a:ext>
            </a:extLst>
          </p:cNvPr>
          <p:cNvSpPr/>
          <p:nvPr/>
        </p:nvSpPr>
        <p:spPr>
          <a:xfrm>
            <a:off x="162194" y="1237353"/>
            <a:ext cx="6061053" cy="256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016D05A-0B66-4713-9348-F368EF34FCDD}"/>
              </a:ext>
            </a:extLst>
          </p:cNvPr>
          <p:cNvSpPr/>
          <p:nvPr/>
        </p:nvSpPr>
        <p:spPr>
          <a:xfrm>
            <a:off x="162194" y="3930817"/>
            <a:ext cx="6061053" cy="2225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4FE1A37-397B-4B82-AF6B-AC185393DCAC}"/>
              </a:ext>
            </a:extLst>
          </p:cNvPr>
          <p:cNvSpPr/>
          <p:nvPr/>
        </p:nvSpPr>
        <p:spPr>
          <a:xfrm>
            <a:off x="6223247" y="1276957"/>
            <a:ext cx="5708341" cy="4990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79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1248A178-2EAD-4906-AF83-7811781B5EDF}"/>
              </a:ext>
            </a:extLst>
          </p:cNvPr>
          <p:cNvSpPr/>
          <p:nvPr/>
        </p:nvSpPr>
        <p:spPr>
          <a:xfrm>
            <a:off x="403236" y="945015"/>
            <a:ext cx="6711857" cy="71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5AE164B-A4F9-44A8-BC58-F6262513A099}"/>
              </a:ext>
            </a:extLst>
          </p:cNvPr>
          <p:cNvGrpSpPr/>
          <p:nvPr/>
        </p:nvGrpSpPr>
        <p:grpSpPr>
          <a:xfrm>
            <a:off x="403236" y="1881872"/>
            <a:ext cx="6771170" cy="2377087"/>
            <a:chOff x="961957" y="2147449"/>
            <a:chExt cx="5595620" cy="370649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D84680FA-8FA5-44E4-8D1B-19F2FA54FFFE}"/>
                </a:ext>
              </a:extLst>
            </p:cNvPr>
            <p:cNvSpPr/>
            <p:nvPr/>
          </p:nvSpPr>
          <p:spPr>
            <a:xfrm>
              <a:off x="961957" y="2147449"/>
              <a:ext cx="5532321" cy="1758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CD113CD-27DE-4017-966E-73040D410A17}"/>
                </a:ext>
              </a:extLst>
            </p:cNvPr>
            <p:cNvSpPr/>
            <p:nvPr/>
          </p:nvSpPr>
          <p:spPr>
            <a:xfrm>
              <a:off x="976185" y="3939483"/>
              <a:ext cx="5581231" cy="1913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2362A306-4662-4AFD-9D14-05C12F4E63FC}"/>
              </a:ext>
            </a:extLst>
          </p:cNvPr>
          <p:cNvSpPr/>
          <p:nvPr/>
        </p:nvSpPr>
        <p:spPr>
          <a:xfrm>
            <a:off x="362720" y="4488185"/>
            <a:ext cx="6775603" cy="1334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E1EF00B6-60EB-4268-92F9-E7CBD0387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40053"/>
              </p:ext>
            </p:extLst>
          </p:nvPr>
        </p:nvGraphicFramePr>
        <p:xfrm>
          <a:off x="8202288" y="2729579"/>
          <a:ext cx="2761633" cy="1238741"/>
        </p:xfrm>
        <a:graphic>
          <a:graphicData uri="http://schemas.openxmlformats.org/drawingml/2006/table">
            <a:tbl>
              <a:tblPr/>
              <a:tblGrid>
                <a:gridCol w="1085497">
                  <a:extLst>
                    <a:ext uri="{9D8B030D-6E8A-4147-A177-3AD203B41FA5}">
                      <a16:colId xmlns:a16="http://schemas.microsoft.com/office/drawing/2014/main" val="3671488251"/>
                    </a:ext>
                  </a:extLst>
                </a:gridCol>
                <a:gridCol w="1676136">
                  <a:extLst>
                    <a:ext uri="{9D8B030D-6E8A-4147-A177-3AD203B41FA5}">
                      <a16:colId xmlns:a16="http://schemas.microsoft.com/office/drawing/2014/main" val="3914392260"/>
                    </a:ext>
                  </a:extLst>
                </a:gridCol>
              </a:tblGrid>
              <a:tr h="3162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Chronotype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88354"/>
                  </a:ext>
                </a:extLst>
              </a:tr>
              <a:tr h="3074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16-41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Eveningness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03435"/>
                  </a:ext>
                </a:extLst>
              </a:tr>
              <a:tr h="3074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42-58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Intermedaite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332274"/>
                  </a:ext>
                </a:extLst>
              </a:tr>
              <a:tr h="3074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59-86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Morningness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74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B939AD-A8CE-4FA5-AFA2-93E6D2ABFD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3985" y="490900"/>
            <a:ext cx="11029950" cy="1468437"/>
          </a:xfrm>
        </p:spPr>
        <p:txBody>
          <a:bodyPr/>
          <a:lstStyle/>
          <a:p>
            <a:pPr marL="0" indent="0">
              <a:buNone/>
            </a:pP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Pittsburgh </a:t>
            </a:r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Index(PSQI):</a:t>
            </a:r>
          </a:p>
          <a:p>
            <a:endParaRPr lang="tr-TR" i="1" u="sng" dirty="0">
              <a:solidFill>
                <a:srgbClr val="FFC000"/>
              </a:solidFill>
            </a:endParaRPr>
          </a:p>
          <a:p>
            <a:endParaRPr lang="tr-TR" i="1" u="sng" dirty="0">
              <a:solidFill>
                <a:srgbClr val="FFC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5C474F-D2DA-474F-B999-B2B2789F4C17}"/>
              </a:ext>
            </a:extLst>
          </p:cNvPr>
          <p:cNvPicPr/>
          <p:nvPr/>
        </p:nvPicPr>
        <p:blipFill rotWithShape="1">
          <a:blip r:embed="rId2"/>
          <a:srcRect l="22707" t="17299" r="46936" b="6035"/>
          <a:stretch/>
        </p:blipFill>
        <p:spPr bwMode="auto">
          <a:xfrm>
            <a:off x="798065" y="1225119"/>
            <a:ext cx="4129042" cy="555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365898-8486-4BC1-88E3-C8F57A3FF254}"/>
              </a:ext>
            </a:extLst>
          </p:cNvPr>
          <p:cNvSpPr txBox="1"/>
          <p:nvPr/>
        </p:nvSpPr>
        <p:spPr>
          <a:xfrm>
            <a:off x="6535907" y="1569687"/>
            <a:ext cx="3249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1.Subjective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2.Sleep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Latency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3.Sleep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4.Habitual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5.Sleep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6.Utilization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7.Daytime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AEE4907C-2396-445B-B4EB-FB0366065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08102"/>
              </p:ext>
            </p:extLst>
          </p:nvPr>
        </p:nvGraphicFramePr>
        <p:xfrm>
          <a:off x="6535906" y="4279748"/>
          <a:ext cx="2395029" cy="887055"/>
        </p:xfrm>
        <a:graphic>
          <a:graphicData uri="http://schemas.openxmlformats.org/drawingml/2006/table">
            <a:tbl>
              <a:tblPr/>
              <a:tblGrid>
                <a:gridCol w="941399">
                  <a:extLst>
                    <a:ext uri="{9D8B030D-6E8A-4147-A177-3AD203B41FA5}">
                      <a16:colId xmlns:a16="http://schemas.microsoft.com/office/drawing/2014/main" val="1646208208"/>
                    </a:ext>
                  </a:extLst>
                </a:gridCol>
                <a:gridCol w="1453630">
                  <a:extLst>
                    <a:ext uri="{9D8B030D-6E8A-4147-A177-3AD203B41FA5}">
                      <a16:colId xmlns:a16="http://schemas.microsoft.com/office/drawing/2014/main" val="3259442540"/>
                    </a:ext>
                  </a:extLst>
                </a:gridCol>
              </a:tblGrid>
              <a:tr h="2956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Score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Sleep Quality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787358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666931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&gt;5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Bad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91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53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73C8AA-FAAB-478F-A72E-03DE037E47A0}"/>
              </a:ext>
            </a:extLst>
          </p:cNvPr>
          <p:cNvSpPr txBox="1"/>
          <p:nvPr/>
        </p:nvSpPr>
        <p:spPr>
          <a:xfrm>
            <a:off x="426127" y="1091953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A46B42C-0A83-468A-9390-5196D8132F11}"/>
              </a:ext>
            </a:extLst>
          </p:cNvPr>
          <p:cNvSpPr txBox="1"/>
          <p:nvPr/>
        </p:nvSpPr>
        <p:spPr>
          <a:xfrm>
            <a:off x="719091" y="2041865"/>
            <a:ext cx="10209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(minimum-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chi-square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Halton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test, Mann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Whitney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test,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Wallis test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Spearman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=0.05.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 25 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(IBM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2017. IBM SPSS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Windows,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25.0.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Armonk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NY: IBM </a:t>
            </a:r>
            <a:r>
              <a:rPr lang="tr-TR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lang="tr-TR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tr-TR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r>
              <a:rPr lang="tr-TR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2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A8F12-F104-448A-A715-12FDF6FA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91437"/>
            <a:ext cx="11029616" cy="1013800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AC31C4E5-82EB-45B2-BDC7-476B5E734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59967"/>
              </p:ext>
            </p:extLst>
          </p:nvPr>
        </p:nvGraphicFramePr>
        <p:xfrm>
          <a:off x="435007" y="1722269"/>
          <a:ext cx="6604985" cy="4949292"/>
        </p:xfrm>
        <a:graphic>
          <a:graphicData uri="http://schemas.openxmlformats.org/drawingml/2006/table">
            <a:tbl>
              <a:tblPr/>
              <a:tblGrid>
                <a:gridCol w="1029178">
                  <a:extLst>
                    <a:ext uri="{9D8B030D-6E8A-4147-A177-3AD203B41FA5}">
                      <a16:colId xmlns:a16="http://schemas.microsoft.com/office/drawing/2014/main" val="847333707"/>
                    </a:ext>
                  </a:extLst>
                </a:gridCol>
                <a:gridCol w="625324">
                  <a:extLst>
                    <a:ext uri="{9D8B030D-6E8A-4147-A177-3AD203B41FA5}">
                      <a16:colId xmlns:a16="http://schemas.microsoft.com/office/drawing/2014/main" val="1836224050"/>
                    </a:ext>
                  </a:extLst>
                </a:gridCol>
                <a:gridCol w="1732670">
                  <a:extLst>
                    <a:ext uri="{9D8B030D-6E8A-4147-A177-3AD203B41FA5}">
                      <a16:colId xmlns:a16="http://schemas.microsoft.com/office/drawing/2014/main" val="1506571251"/>
                    </a:ext>
                  </a:extLst>
                </a:gridCol>
                <a:gridCol w="1967165">
                  <a:extLst>
                    <a:ext uri="{9D8B030D-6E8A-4147-A177-3AD203B41FA5}">
                      <a16:colId xmlns:a16="http://schemas.microsoft.com/office/drawing/2014/main" val="1516748794"/>
                    </a:ext>
                  </a:extLst>
                </a:gridCol>
                <a:gridCol w="625324">
                  <a:extLst>
                    <a:ext uri="{9D8B030D-6E8A-4147-A177-3AD203B41FA5}">
                      <a16:colId xmlns:a16="http://schemas.microsoft.com/office/drawing/2014/main" val="1208199152"/>
                    </a:ext>
                  </a:extLst>
                </a:gridCol>
                <a:gridCol w="625324">
                  <a:extLst>
                    <a:ext uri="{9D8B030D-6E8A-4147-A177-3AD203B41FA5}">
                      <a16:colId xmlns:a16="http://schemas.microsoft.com/office/drawing/2014/main" val="4271535763"/>
                    </a:ext>
                  </a:extLst>
                </a:gridCol>
              </a:tblGrid>
              <a:tr h="15794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313563"/>
                  </a:ext>
                </a:extLst>
              </a:tr>
              <a:tr h="1920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</a:rPr>
                        <a:t>Demographic characteristics of group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859857"/>
                  </a:ext>
                </a:extLst>
              </a:tr>
              <a:tr h="1920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Infertile Group 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 Group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6598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(n = 110) 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(n =117)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42666"/>
                  </a:ext>
                </a:extLst>
              </a:tr>
              <a:tr h="20400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Age(years)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32.00 (24.00 - 40.00)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32.00 (21.00 - 40.00)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14931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Gravida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(0.00 - 4.00)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 (1.00 - 5.00)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858433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Parity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(0.00 - 2.00)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 (1.00 - 5.00)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196774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BMI (kg/m² )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25.00 (17.00-38.00)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24.00 (17.00 - 38.00)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66106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Infertility Time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3.00 (0.50 - 19.00)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046493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020972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22992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Infertility Type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74191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Primary Infertile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68.2%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549856"/>
                  </a:ext>
                </a:extLst>
              </a:tr>
              <a:tr h="3774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Secondary Infertile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990806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Smokers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50.9%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49.1%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54092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Nonsmokers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46.2%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53.8%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41613"/>
                  </a:ext>
                </a:extLst>
              </a:tr>
              <a:tr h="197428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Job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46114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Housewife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42.7%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38.5%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15325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Officer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55.5%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61.5%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511304"/>
                  </a:ext>
                </a:extLst>
              </a:tr>
              <a:tr h="197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Shift Worker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4868" marR="4868" marT="48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30115"/>
                  </a:ext>
                </a:extLst>
              </a:tr>
              <a:tr h="20400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894619"/>
                  </a:ext>
                </a:extLst>
              </a:tr>
              <a:tr h="164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Values are reported as median(min-max), percentage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21996"/>
                  </a:ext>
                </a:extLst>
              </a:tr>
              <a:tr h="1579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p&lt;0.05, statistically significant difference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377864"/>
                  </a:ext>
                </a:extLst>
              </a:tr>
              <a:tr h="1579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p&gt;0.05 is statistically not significant (NS)</a:t>
                      </a: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8" marR="4868" marT="48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66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7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68435E0-9C81-4E42-9501-7B9FE42A8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71454"/>
              </p:ext>
            </p:extLst>
          </p:nvPr>
        </p:nvGraphicFramePr>
        <p:xfrm>
          <a:off x="501292" y="794559"/>
          <a:ext cx="8678217" cy="5588493"/>
        </p:xfrm>
        <a:graphic>
          <a:graphicData uri="http://schemas.openxmlformats.org/drawingml/2006/table">
            <a:tbl>
              <a:tblPr/>
              <a:tblGrid>
                <a:gridCol w="1450974">
                  <a:extLst>
                    <a:ext uri="{9D8B030D-6E8A-4147-A177-3AD203B41FA5}">
                      <a16:colId xmlns:a16="http://schemas.microsoft.com/office/drawing/2014/main" val="460861013"/>
                    </a:ext>
                  </a:extLst>
                </a:gridCol>
                <a:gridCol w="884404">
                  <a:extLst>
                    <a:ext uri="{9D8B030D-6E8A-4147-A177-3AD203B41FA5}">
                      <a16:colId xmlns:a16="http://schemas.microsoft.com/office/drawing/2014/main" val="474393153"/>
                    </a:ext>
                  </a:extLst>
                </a:gridCol>
                <a:gridCol w="2445932">
                  <a:extLst>
                    <a:ext uri="{9D8B030D-6E8A-4147-A177-3AD203B41FA5}">
                      <a16:colId xmlns:a16="http://schemas.microsoft.com/office/drawing/2014/main" val="2501680367"/>
                    </a:ext>
                  </a:extLst>
                </a:gridCol>
                <a:gridCol w="2791401">
                  <a:extLst>
                    <a:ext uri="{9D8B030D-6E8A-4147-A177-3AD203B41FA5}">
                      <a16:colId xmlns:a16="http://schemas.microsoft.com/office/drawing/2014/main" val="3183429047"/>
                    </a:ext>
                  </a:extLst>
                </a:gridCol>
                <a:gridCol w="1105506">
                  <a:extLst>
                    <a:ext uri="{9D8B030D-6E8A-4147-A177-3AD203B41FA5}">
                      <a16:colId xmlns:a16="http://schemas.microsoft.com/office/drawing/2014/main" val="3841681673"/>
                    </a:ext>
                  </a:extLst>
                </a:gridCol>
              </a:tblGrid>
              <a:tr h="2235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</a:rPr>
                        <a:t>Comparison of MEQ and PSQI scores of groups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97466"/>
                  </a:ext>
                </a:extLst>
              </a:tr>
              <a:tr h="411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Infertil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Group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 Group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560338"/>
                  </a:ext>
                </a:extLst>
              </a:tr>
              <a:tr h="22354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MEQ Group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12189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Morningness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14.5%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552370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Intermediate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61.8%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59.8%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71747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Eveningness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23.6%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63461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MEQ Score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 (25.00 - 73.00)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56.00 (34.00 - 77.00)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83647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694410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PSQI Group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76819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 5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27.3%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78.6%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00970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&gt; 5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72.7%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21.4%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96155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PSQI Score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5.00 (1.00 - 12.00)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4.00 (1.00 - 9.00)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13513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PSQI Subgroups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246702"/>
                  </a:ext>
                </a:extLst>
              </a:tr>
              <a:tr h="4110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Subjective Sleep Quality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97066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Sleep Latency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163976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Sleep Duration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118605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Sleep Efficiency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(0.00 - 1.00)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(0.00 - 0.00)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&lt;0.01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010660"/>
                  </a:ext>
                </a:extLst>
              </a:tr>
              <a:tr h="216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Sleep Disturbances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(1.00 - 2.00)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 (0.00 - 2.00)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20328"/>
                  </a:ext>
                </a:extLst>
              </a:tr>
              <a:tr h="4110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Use of Sleep Medication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(0.00 - 1.00)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(0.00 - 1.00)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216935"/>
                  </a:ext>
                </a:extLst>
              </a:tr>
              <a:tr h="2235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Daytime Disfunction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(0.00 - 5.00)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 (0.00 - 3.00)</a:t>
                      </a:r>
                    </a:p>
                  </a:txBody>
                  <a:tcPr marL="4547" marR="4547" marT="4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95070"/>
                  </a:ext>
                </a:extLst>
              </a:tr>
              <a:tr h="2235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Values are reported as median(min-max), percentage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580778"/>
                  </a:ext>
                </a:extLst>
              </a:tr>
              <a:tr h="2163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p&lt;0.05, statistically significant difference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98036"/>
                  </a:ext>
                </a:extLst>
              </a:tr>
              <a:tr h="2163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p&gt;0.05 is statistically not significant (NS)</a:t>
                      </a: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7" marR="4547" marT="4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6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1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A1F2BE-DD99-4F17-AB4A-98919081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93" y="418070"/>
            <a:ext cx="11029616" cy="1013800"/>
          </a:xfrm>
        </p:spPr>
        <p:txBody>
          <a:bodyPr/>
          <a:lstStyle/>
          <a:p>
            <a:r>
              <a:rPr lang="tr-TR" dirty="0" err="1"/>
              <a:t>Conclusıon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98C2E-0375-4AA7-8F14-5BE1CD5C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assess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associations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sleep</a:t>
            </a:r>
            <a:r>
              <a:rPr lang="tr-TR" dirty="0"/>
              <a:t> </a:t>
            </a:r>
            <a:r>
              <a:rPr lang="tr-TR" dirty="0" err="1"/>
              <a:t>disturbances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chronotypes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infertility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</a:t>
            </a:r>
            <a:r>
              <a:rPr lang="tr-TR" dirty="0" err="1"/>
              <a:t>showed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poor</a:t>
            </a:r>
            <a:r>
              <a:rPr lang="tr-TR" dirty="0"/>
              <a:t> </a:t>
            </a:r>
            <a:r>
              <a:rPr lang="tr-TR" dirty="0" err="1"/>
              <a:t>sleep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high</a:t>
            </a:r>
            <a:r>
              <a:rPr lang="tr-TR" dirty="0"/>
              <a:t> PSQI </a:t>
            </a:r>
            <a:r>
              <a:rPr lang="tr-TR" dirty="0" err="1"/>
              <a:t>score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evening-type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low</a:t>
            </a:r>
            <a:r>
              <a:rPr lang="tr-TR" dirty="0"/>
              <a:t> MEQ </a:t>
            </a:r>
            <a:r>
              <a:rPr lang="tr-TR" dirty="0" err="1"/>
              <a:t>score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infertility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9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BB64FF1-C52C-4A05-A47C-4F1707FC16AD}"/>
              </a:ext>
            </a:extLst>
          </p:cNvPr>
          <p:cNvSpPr/>
          <p:nvPr/>
        </p:nvSpPr>
        <p:spPr>
          <a:xfrm>
            <a:off x="3080552" y="2967335"/>
            <a:ext cx="51299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123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124891-4A6B-4B6E-9A39-794C7E57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64805"/>
            <a:ext cx="11029616" cy="101380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BCF5EC-55D4-44BB-AF82-2BC990E0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642135"/>
            <a:ext cx="11029615" cy="3678303"/>
          </a:xfrm>
        </p:spPr>
        <p:txBody>
          <a:bodyPr/>
          <a:lstStyle/>
          <a:p>
            <a:r>
              <a:rPr lang="tr-TR" dirty="0" err="1"/>
              <a:t>Circadian</a:t>
            </a:r>
            <a:r>
              <a:rPr lang="tr-TR" dirty="0"/>
              <a:t> </a:t>
            </a:r>
            <a:r>
              <a:rPr lang="tr-TR" dirty="0" err="1"/>
              <a:t>Rhythm</a:t>
            </a:r>
            <a:endParaRPr lang="tr-TR" dirty="0"/>
          </a:p>
          <a:p>
            <a:r>
              <a:rPr lang="tr-TR" dirty="0" err="1"/>
              <a:t>Chronotype</a:t>
            </a:r>
            <a:r>
              <a:rPr lang="tr-TR" dirty="0"/>
              <a:t> </a:t>
            </a:r>
          </a:p>
          <a:p>
            <a:r>
              <a:rPr lang="tr-TR" dirty="0" err="1"/>
              <a:t>Aim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of </a:t>
            </a:r>
            <a:r>
              <a:rPr lang="tr-TR" dirty="0" err="1"/>
              <a:t>Research</a:t>
            </a:r>
            <a:endParaRPr lang="tr-TR" dirty="0"/>
          </a:p>
          <a:p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method</a:t>
            </a:r>
            <a:endParaRPr lang="tr-TR" dirty="0"/>
          </a:p>
          <a:p>
            <a:r>
              <a:rPr lang="tr-TR" dirty="0" err="1"/>
              <a:t>Result</a:t>
            </a:r>
            <a:endParaRPr lang="tr-TR" dirty="0"/>
          </a:p>
          <a:p>
            <a:r>
              <a:rPr lang="tr-TR" dirty="0" err="1"/>
              <a:t>Conclusion</a:t>
            </a:r>
            <a:endParaRPr lang="tr-TR" dirty="0"/>
          </a:p>
          <a:p>
            <a:r>
              <a:rPr lang="tr-TR" dirty="0" err="1"/>
              <a:t>References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70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F38B7E7-DCD7-4A83-96DD-CD4DD7DC85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89" y="5020322"/>
            <a:ext cx="3010211" cy="183767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8F94124-8AE5-465B-9747-E65D2204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5" y="1287261"/>
            <a:ext cx="8889930" cy="339127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FE60A3-EE5E-4BAD-9DA5-60087F175CF7}"/>
              </a:ext>
            </a:extLst>
          </p:cNvPr>
          <p:cNvSpPr txBox="1"/>
          <p:nvPr/>
        </p:nvSpPr>
        <p:spPr>
          <a:xfrm>
            <a:off x="914400" y="5255581"/>
            <a:ext cx="683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photosensitive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circadian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rhythm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rhythm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sleep-wake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endojens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exogens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55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A9EE7EBF-2E29-413C-87EF-C757CBFF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6" y="999202"/>
            <a:ext cx="11029616" cy="566738"/>
          </a:xfrm>
        </p:spPr>
        <p:txBody>
          <a:bodyPr>
            <a:normAutofit/>
          </a:bodyPr>
          <a:lstStyle/>
          <a:p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cırcadıan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rhythm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ıs…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FC65498E-2C10-4BD0-9B88-36B43B190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415" y="2077375"/>
            <a:ext cx="11029617" cy="304504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steroid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productions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suprachiasmatic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steroid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melatonin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pineal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ovaries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gonadotropins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60181A6B-19EA-44EF-8A99-A1B73D70FD30}"/>
              </a:ext>
            </a:extLst>
          </p:cNvPr>
          <p:cNvSpPr/>
          <p:nvPr/>
        </p:nvSpPr>
        <p:spPr>
          <a:xfrm>
            <a:off x="763480" y="3439208"/>
            <a:ext cx="244431" cy="11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3FF0E701-F21E-4380-9347-0BBD5BB5DE21}"/>
              </a:ext>
            </a:extLst>
          </p:cNvPr>
          <p:cNvSpPr/>
          <p:nvPr/>
        </p:nvSpPr>
        <p:spPr>
          <a:xfrm>
            <a:off x="777092" y="3857938"/>
            <a:ext cx="244431" cy="11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61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37BCB0-EDE7-4B04-AD09-AD2D65CC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7" y="1017674"/>
            <a:ext cx="11029616" cy="566738"/>
          </a:xfrm>
        </p:spPr>
        <p:txBody>
          <a:bodyPr>
            <a:normAutofit/>
          </a:bodyPr>
          <a:lstStyle/>
          <a:p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Also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cırcadıan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rhythm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defınes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3">
                    <a:lumMod val="75000"/>
                  </a:schemeClr>
                </a:solidFill>
              </a:rPr>
              <a:t>chronotype</a:t>
            </a:r>
            <a:endParaRPr lang="tr-T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34EBB2-8670-4CE3-BC6D-2020FBAC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660" y="2396971"/>
            <a:ext cx="9484901" cy="2467991"/>
          </a:xfrm>
        </p:spPr>
        <p:txBody>
          <a:bodyPr>
            <a:normAutofit/>
          </a:bodyPr>
          <a:lstStyle/>
          <a:p>
            <a:r>
              <a:rPr lang="tr-TR" sz="1800" dirty="0" err="1"/>
              <a:t>Chronotype</a:t>
            </a:r>
            <a:r>
              <a:rPr lang="tr-TR" sz="1800" dirty="0"/>
              <a:t> </a:t>
            </a:r>
            <a:r>
              <a:rPr lang="tr-TR" sz="1800" dirty="0" err="1"/>
              <a:t>affects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physically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cognitively</a:t>
            </a:r>
            <a:r>
              <a:rPr lang="tr-TR" sz="1800" dirty="0"/>
              <a:t> </a:t>
            </a:r>
            <a:r>
              <a:rPr lang="tr-TR" sz="1800" dirty="0" err="1"/>
              <a:t>active</a:t>
            </a:r>
            <a:r>
              <a:rPr lang="tr-TR" sz="1800" dirty="0"/>
              <a:t> </a:t>
            </a:r>
            <a:r>
              <a:rPr lang="tr-TR" sz="1800" dirty="0" err="1"/>
              <a:t>part</a:t>
            </a:r>
            <a:r>
              <a:rPr lang="tr-TR" sz="1800" dirty="0"/>
              <a:t>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day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There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three</a:t>
            </a:r>
            <a:r>
              <a:rPr lang="tr-TR" sz="1800" dirty="0"/>
              <a:t> main </a:t>
            </a:r>
            <a:r>
              <a:rPr lang="tr-TR" sz="1800" dirty="0" err="1"/>
              <a:t>chronotypes</a:t>
            </a:r>
            <a:r>
              <a:rPr lang="tr-TR" sz="1800" dirty="0"/>
              <a:t> </a:t>
            </a:r>
            <a:r>
              <a:rPr lang="tr-TR" sz="1800" dirty="0" err="1"/>
              <a:t>based</a:t>
            </a:r>
            <a:r>
              <a:rPr lang="tr-TR" sz="1800" dirty="0"/>
              <a:t> on </a:t>
            </a:r>
            <a:r>
              <a:rPr lang="tr-TR" sz="1800" dirty="0" err="1"/>
              <a:t>circadian</a:t>
            </a:r>
            <a:r>
              <a:rPr lang="tr-TR" sz="1800" dirty="0"/>
              <a:t> </a:t>
            </a:r>
            <a:r>
              <a:rPr lang="tr-TR" sz="1800" dirty="0" err="1"/>
              <a:t>rhythm</a:t>
            </a:r>
            <a:endParaRPr lang="tr-TR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tr-TR" sz="1800" dirty="0" err="1"/>
              <a:t>Morning</a:t>
            </a:r>
            <a:r>
              <a:rPr lang="tr-TR" sz="1800" dirty="0"/>
              <a:t> </a:t>
            </a:r>
            <a:r>
              <a:rPr lang="tr-TR" sz="1800" dirty="0" err="1"/>
              <a:t>type</a:t>
            </a:r>
            <a:endParaRPr lang="tr-TR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tr-TR" sz="1800" dirty="0" err="1"/>
              <a:t>Intermediate</a:t>
            </a:r>
            <a:r>
              <a:rPr lang="tr-TR" sz="1800" dirty="0"/>
              <a:t> </a:t>
            </a:r>
            <a:r>
              <a:rPr lang="tr-TR" sz="1800" dirty="0" err="1"/>
              <a:t>type</a:t>
            </a:r>
            <a:endParaRPr lang="tr-TR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tr-TR" sz="1800" dirty="0" err="1"/>
              <a:t>Evening</a:t>
            </a:r>
            <a:r>
              <a:rPr lang="tr-TR" sz="1800" dirty="0"/>
              <a:t> </a:t>
            </a:r>
            <a:r>
              <a:rPr lang="tr-TR" sz="1800" dirty="0" err="1"/>
              <a:t>type</a:t>
            </a:r>
            <a:r>
              <a:rPr lang="tr-TR" sz="1800" dirty="0"/>
              <a:t>     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2699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9C3F3939-D29D-4171-931C-3377BBBA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7049"/>
            <a:ext cx="11029616" cy="101380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26D2D7-0B15-4174-9E28-05ACE629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7129"/>
            <a:ext cx="11029615" cy="367830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chronotype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infertil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infertil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chronotype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infertil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51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0809EB-686D-4864-BEE6-6F589F5A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55926"/>
            <a:ext cx="11029616" cy="1013800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57B97B-8AD6-4654-9262-B0EAEEA6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evaluating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relationship</a:t>
            </a:r>
            <a:r>
              <a:rPr lang="tr-TR" dirty="0"/>
              <a:t> of </a:t>
            </a:r>
            <a:r>
              <a:rPr lang="tr-TR" dirty="0" err="1"/>
              <a:t>chronotype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ovarian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, </a:t>
            </a:r>
            <a:r>
              <a:rPr lang="tr-TR" dirty="0" err="1"/>
              <a:t>menstrual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, </a:t>
            </a:r>
            <a:r>
              <a:rPr lang="tr-TR" dirty="0" err="1"/>
              <a:t>duration</a:t>
            </a:r>
            <a:r>
              <a:rPr lang="tr-TR" dirty="0"/>
              <a:t> of </a:t>
            </a:r>
            <a:r>
              <a:rPr lang="tr-TR" dirty="0" err="1"/>
              <a:t>menstruation</a:t>
            </a:r>
            <a:r>
              <a:rPr lang="tr-TR" dirty="0"/>
              <a:t>, </a:t>
            </a:r>
            <a:r>
              <a:rPr lang="tr-TR" dirty="0" err="1"/>
              <a:t>preeclampsia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preterm</a:t>
            </a:r>
            <a:r>
              <a:rPr lang="tr-TR" dirty="0"/>
              <a:t> </a:t>
            </a:r>
            <a:r>
              <a:rPr lang="tr-TR" dirty="0" err="1"/>
              <a:t>birth</a:t>
            </a:r>
            <a:r>
              <a:rPr lang="tr-TR" dirty="0"/>
              <a:t>, </a:t>
            </a:r>
          </a:p>
          <a:p>
            <a:pPr marL="0" indent="0" algn="ctr">
              <a:buNone/>
            </a:pPr>
            <a:r>
              <a:rPr lang="tr-TR" b="1" dirty="0"/>
              <a:t>BUT</a:t>
            </a:r>
          </a:p>
          <a:p>
            <a:pPr algn="ctr"/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no</a:t>
            </a:r>
            <a:r>
              <a:rPr lang="tr-TR" dirty="0"/>
              <a:t> data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chronotype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sleep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infertile</a:t>
            </a:r>
            <a:r>
              <a:rPr lang="tr-TR" dirty="0"/>
              <a:t> </a:t>
            </a:r>
            <a:r>
              <a:rPr lang="tr-TR" dirty="0" err="1"/>
              <a:t>population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fertile</a:t>
            </a:r>
            <a:r>
              <a:rPr lang="tr-TR" dirty="0"/>
              <a:t> </a:t>
            </a:r>
            <a:r>
              <a:rPr lang="tr-TR" dirty="0" err="1"/>
              <a:t>population</a:t>
            </a:r>
            <a:r>
              <a:rPr lang="tr-TR" dirty="0"/>
              <a:t>. </a:t>
            </a:r>
            <a:r>
              <a:rPr lang="tr-TR" dirty="0" err="1"/>
              <a:t>Therefore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chronotype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sleep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on </a:t>
            </a:r>
            <a:r>
              <a:rPr lang="tr-TR" dirty="0" err="1"/>
              <a:t>infertility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11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02762-57D7-41D5-AC2F-566D8CC4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09193"/>
            <a:ext cx="11029616" cy="1013800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Materıal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1B3FF-BFDC-430E-8B74-C9FCF7CA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9" y="1722267"/>
            <a:ext cx="10949716" cy="4873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18-40</a:t>
            </a:r>
          </a:p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Infertile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not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1year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reguler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unprotected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intercourse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attending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(n=110)</a:t>
            </a: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pregnancies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attending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Gynecology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(117)</a:t>
            </a:r>
          </a:p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gravida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BMI,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  <a:r>
              <a:rPr lang="tr-T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  <a:r>
              <a:rPr lang="tr-T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tr-TR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A9F42CF-4196-4BB0-811E-0AF96B28670B}"/>
              </a:ext>
            </a:extLst>
          </p:cNvPr>
          <p:cNvSpPr txBox="1"/>
          <p:nvPr/>
        </p:nvSpPr>
        <p:spPr>
          <a:xfrm>
            <a:off x="439149" y="2203426"/>
            <a:ext cx="426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146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4D49769-92F8-4EEF-91BA-77ABC45CAE76}"/>
              </a:ext>
            </a:extLst>
          </p:cNvPr>
          <p:cNvSpPr txBox="1"/>
          <p:nvPr/>
        </p:nvSpPr>
        <p:spPr>
          <a:xfrm>
            <a:off x="6942338" y="2088342"/>
            <a:ext cx="5015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tr-TR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sleep-wake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Non-willingness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466E2B1-ABEF-4413-BF64-EA8EC5407F6F}"/>
              </a:ext>
            </a:extLst>
          </p:cNvPr>
          <p:cNvSpPr txBox="1"/>
          <p:nvPr/>
        </p:nvSpPr>
        <p:spPr>
          <a:xfrm>
            <a:off x="1065321" y="2088342"/>
            <a:ext cx="4598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tr-TR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tr-TR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18-40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FSH&lt;12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unexplained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intermediate-stage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endometriosis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Mild-moderate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0938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1363</TotalTime>
  <Words>992</Words>
  <Application>Microsoft Office PowerPoint</Application>
  <PresentationFormat>Geniş ekran</PresentationFormat>
  <Paragraphs>218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Gill Sans MT</vt:lpstr>
      <vt:lpstr>Times New Roman</vt:lpstr>
      <vt:lpstr>Wingdings 2</vt:lpstr>
      <vt:lpstr>Kar Payı</vt:lpstr>
      <vt:lpstr>The evaluatıon OF CHRONOTYPE AND SLEEP QUALITY IN INFERTILE POPULATION AND COMPARISON WITH FERTILE POPULATION: PROSPECTIVE COHORT STUDY</vt:lpstr>
      <vt:lpstr>PLAN</vt:lpstr>
      <vt:lpstr>PowerPoint Sunusu</vt:lpstr>
      <vt:lpstr>The cırcadıan rhythm ıs…</vt:lpstr>
      <vt:lpstr>Also The cırcadıan rhythm defınes the chronotype</vt:lpstr>
      <vt:lpstr>AIM</vt:lpstr>
      <vt:lpstr>Importance of research </vt:lpstr>
      <vt:lpstr>Materıal and method</vt:lpstr>
      <vt:lpstr>PowerPoint Sunusu</vt:lpstr>
      <vt:lpstr>PowerPoint Sunusu</vt:lpstr>
      <vt:lpstr>PowerPoint Sunusu</vt:lpstr>
      <vt:lpstr>PowerPoint Sunusu</vt:lpstr>
      <vt:lpstr>PowerPoint Sunusu</vt:lpstr>
      <vt:lpstr>results</vt:lpstr>
      <vt:lpstr>PowerPoint Sunusu</vt:lpstr>
      <vt:lpstr>Conclusıon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 ozcelik</dc:creator>
  <cp:lastModifiedBy>ceren ozcelik</cp:lastModifiedBy>
  <cp:revision>61</cp:revision>
  <dcterms:created xsi:type="dcterms:W3CDTF">2021-06-01T04:06:30Z</dcterms:created>
  <dcterms:modified xsi:type="dcterms:W3CDTF">2021-06-02T19:55:54Z</dcterms:modified>
</cp:coreProperties>
</file>